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7" r:id="rId6"/>
    <p:sldId id="268" r:id="rId7"/>
    <p:sldId id="269" r:id="rId8"/>
    <p:sldId id="270" r:id="rId9"/>
    <p:sldId id="271" r:id="rId10"/>
    <p:sldId id="261" r:id="rId11"/>
    <p:sldId id="262" r:id="rId12"/>
    <p:sldId id="264" r:id="rId13"/>
    <p:sldId id="265" r:id="rId14"/>
    <p:sldId id="272" r:id="rId15"/>
    <p:sldId id="258" r:id="rId16"/>
    <p:sldId id="257" r:id="rId17"/>
    <p:sldId id="259" r:id="rId18"/>
    <p:sldId id="26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http://www.dragonplate.com/" TargetMode="External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hyperlink" Target="http://www.compositeenvisions.com/" TargetMode="External"/><Relationship Id="rId17" Type="http://schemas.openxmlformats.org/officeDocument/2006/relationships/image" Target="../media/image50.png"/><Relationship Id="rId2" Type="http://schemas.openxmlformats.org/officeDocument/2006/relationships/image" Target="../media/image43.jpeg"/><Relationship Id="rId16" Type="http://schemas.openxmlformats.org/officeDocument/2006/relationships/hyperlink" Target="http://www.foamm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hyperlink" Target="http://www.fibreglast.com/" TargetMode="External"/><Relationship Id="rId5" Type="http://schemas.openxmlformats.org/officeDocument/2006/relationships/image" Target="../media/image46.jpg"/><Relationship Id="rId15" Type="http://schemas.openxmlformats.org/officeDocument/2006/relationships/hyperlink" Target="http://www.bigshrink.com/" TargetMode="External"/><Relationship Id="rId10" Type="http://schemas.openxmlformats.org/officeDocument/2006/relationships/hyperlink" Target="http://www.rockwestcomposites.com/" TargetMode="External"/><Relationship Id="rId4" Type="http://schemas.openxmlformats.org/officeDocument/2006/relationships/image" Target="../media/image45.jpg"/><Relationship Id="rId9" Type="http://schemas.openxmlformats.org/officeDocument/2006/relationships/hyperlink" Target="http://www.expresscomposites.com/" TargetMode="External"/><Relationship Id="rId14" Type="http://schemas.openxmlformats.org/officeDocument/2006/relationships/hyperlink" Target="http://www.americov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carchallenge.org/challenge/resource.shtml" TargetMode="External"/><Relationship Id="rId7" Type="http://schemas.openxmlformats.org/officeDocument/2006/relationships/image" Target="../media/image52.emf"/><Relationship Id="rId2" Type="http://schemas.openxmlformats.org/officeDocument/2006/relationships/hyperlink" Target="http://www.xome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hyperlink" Target="https://www.onshape.com/en/education/" TargetMode="External"/><Relationship Id="rId4" Type="http://schemas.openxmlformats.org/officeDocument/2006/relationships/hyperlink" Target="https://www.solidworks.com/media/student-sponsorship-progra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cedgreentec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idnitesolar.com/" TargetMode="External"/><Relationship Id="rId7" Type="http://schemas.openxmlformats.org/officeDocument/2006/relationships/hyperlink" Target="https://www.prohelion.com/shop/mppt/elmar-solar-race-mppt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unbound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s://unboundsolar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://www.powersonic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hyperlink" Target="http://www.facebook.com/nomuraco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://www.cloudelectric.com/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2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19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3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30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3.jp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ustommotorcyclesprockets.com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6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40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39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38.jpg"/><Relationship Id="rId20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41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your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-SET - Laminating Hard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33475"/>
            <a:ext cx="5724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2664" y="0"/>
            <a:ext cx="908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Composite Materials, Shrink Wrap, Foam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3" y="4586763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47" y="1029241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10096"/>
            <a:ext cx="2026903" cy="20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133475"/>
            <a:ext cx="2717366" cy="153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800708"/>
            <a:ext cx="1786461" cy="1617055"/>
          </a:xfrm>
          <a:prstGeom prst="rect">
            <a:avLst/>
          </a:prstGeom>
        </p:spPr>
      </p:pic>
      <p:pic>
        <p:nvPicPr>
          <p:cNvPr id="2050" name="Picture 2" descr="https://dragonplate.com/images/thumbs/0012767_braided-carbon-fiber-hexagonal-tubes_300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38724"/>
            <a:ext cx="2847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164" y="3149394"/>
            <a:ext cx="118011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>
                <a:solidFill>
                  <a:srgbClr val="FF0000"/>
                </a:solidFill>
                <a:hlinkClick r:id="rId9"/>
              </a:rPr>
              <a:t>www.expresscomposites.com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/>
              <a:t>	Rock West Composites – </a:t>
            </a:r>
            <a:r>
              <a:rPr lang="en-US" sz="1600" b="1" dirty="0">
                <a:hlinkClick r:id="rId10"/>
              </a:rPr>
              <a:t>www.rockwestcomposites.com</a:t>
            </a:r>
            <a:endParaRPr lang="en-US" sz="1600" b="1" dirty="0"/>
          </a:p>
          <a:p>
            <a:r>
              <a:rPr lang="en-US" sz="1600" b="1" dirty="0"/>
              <a:t>	</a:t>
            </a:r>
            <a:r>
              <a:rPr lang="en-US" sz="1600" b="1" dirty="0" err="1"/>
              <a:t>Fibre</a:t>
            </a:r>
            <a:r>
              <a:rPr lang="en-US" sz="1600" b="1" dirty="0"/>
              <a:t> </a:t>
            </a:r>
            <a:r>
              <a:rPr lang="en-US" sz="1600" b="1" dirty="0" err="1"/>
              <a:t>Glast</a:t>
            </a:r>
            <a:r>
              <a:rPr lang="en-US" sz="1600" b="1" dirty="0"/>
              <a:t> – </a:t>
            </a:r>
            <a:r>
              <a:rPr lang="en-US" sz="1600" b="1" dirty="0">
                <a:hlinkClick r:id="rId11"/>
              </a:rPr>
              <a:t>www.fibreglast.com</a:t>
            </a:r>
            <a:endParaRPr lang="en-US" sz="1600" b="1" dirty="0"/>
          </a:p>
          <a:p>
            <a:r>
              <a:rPr lang="en-US" sz="1600" b="1" dirty="0"/>
              <a:t>	Composite Envisions – </a:t>
            </a:r>
            <a:r>
              <a:rPr lang="en-US" sz="1600" b="1" dirty="0">
                <a:hlinkClick r:id="rId12"/>
              </a:rPr>
              <a:t>www.compositeenvisions.com</a:t>
            </a:r>
            <a:endParaRPr lang="en-US" sz="1600" b="1" dirty="0"/>
          </a:p>
          <a:p>
            <a:r>
              <a:rPr lang="en-US" sz="1600" b="1" dirty="0"/>
              <a:t>	Dragon Plate – </a:t>
            </a:r>
            <a:r>
              <a:rPr lang="en-US" sz="1600" b="1" dirty="0">
                <a:hlinkClick r:id="rId13"/>
              </a:rPr>
              <a:t>www.dragonplate.com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14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15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FOAM (for Creating Plug)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Foam Mart- </a:t>
            </a:r>
            <a:r>
              <a:rPr lang="en-US" sz="1600" b="1" u="sng" dirty="0">
                <a:solidFill>
                  <a:srgbClr val="FF0000"/>
                </a:solidFill>
                <a:hlinkClick r:id="rId16"/>
              </a:rPr>
              <a:t>www.foammart.com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AutoShape 6" descr="https://encrypted-tbn3.gstatic.com/shopping?q=tbn:ANd9GcTKuZCUmX-9DP-NUPRk1K4EbJL-z5zQs29cJ1Xv4Yk-lYFgdq0LJ0QtqgpUKvfQG9Pl0fyY-9bt0GeUo8UlM4AoGxVvvHKP379Rnm-n9jro0dKODPebiLG2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2" y="1768077"/>
            <a:ext cx="1485775" cy="1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204" y="0"/>
            <a:ext cx="7241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Custom Fabrication on Demand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175" y="3674812"/>
            <a:ext cx="118011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Fabrication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Xometry</a:t>
            </a:r>
            <a:r>
              <a:rPr lang="en-US" sz="1600" b="1" dirty="0"/>
              <a:t> –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www.xometry.com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Programs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Solid Edge – </a:t>
            </a:r>
            <a:r>
              <a:rPr lang="en-US" sz="1600" b="1" dirty="0">
                <a:hlinkClick r:id="rId3"/>
              </a:rPr>
              <a:t>https://www.solarcarchallenge.org/challenge/resource.shtml</a:t>
            </a:r>
            <a:r>
              <a:rPr lang="en-US" sz="1600" b="1" dirty="0"/>
              <a:t> (Free for Solar Car Teams)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Solid Works – </a:t>
            </a:r>
            <a:r>
              <a:rPr lang="en-US" sz="1600" b="1" dirty="0">
                <a:hlinkClick r:id="rId4"/>
              </a:rPr>
              <a:t>https://www.solidworks.com/media/student-sponsorship-program</a:t>
            </a:r>
            <a:r>
              <a:rPr lang="en-US" sz="1600" b="1" dirty="0"/>
              <a:t> (Free team Sponsorship)</a:t>
            </a:r>
          </a:p>
          <a:p>
            <a:r>
              <a:rPr lang="en-US" sz="1600" b="1" dirty="0"/>
              <a:t>	</a:t>
            </a:r>
          </a:p>
          <a:p>
            <a:r>
              <a:rPr lang="en-US" sz="1600" b="1" dirty="0"/>
              <a:t>	</a:t>
            </a:r>
            <a:r>
              <a:rPr lang="en-US" sz="1600" b="1" dirty="0" err="1"/>
              <a:t>onshape</a:t>
            </a:r>
            <a:r>
              <a:rPr lang="en-US" sz="1600" b="1" dirty="0"/>
              <a:t> – </a:t>
            </a:r>
            <a:r>
              <a:rPr lang="en-US" sz="1600" b="1" dirty="0">
                <a:hlinkClick r:id="rId5"/>
              </a:rPr>
              <a:t>https://www.onshape.com/en/education/</a:t>
            </a:r>
            <a:r>
              <a:rPr lang="en-US" sz="1600" b="1" dirty="0"/>
              <a:t> (Free Student &amp; Educator accounts – 100% online)</a:t>
            </a:r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038498"/>
            <a:ext cx="7468378" cy="283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" y="877030"/>
            <a:ext cx="4520269" cy="23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err="1"/>
              <a:t>Unboundsolar</a:t>
            </a:r>
            <a:r>
              <a:rPr lang="en-US" sz="2400" b="1" dirty="0"/>
              <a:t>- </a:t>
            </a:r>
            <a:r>
              <a:rPr lang="en-US" sz="2400" b="1" u="sng" dirty="0">
                <a:hlinkClick r:id="rId2"/>
              </a:rPr>
              <a:t>https://unboundsolar.com/</a:t>
            </a:r>
            <a:endParaRPr lang="en-US" sz="2400" b="1" u="sng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/>
              <a:t>CED Green Tech- </a:t>
            </a:r>
            <a:r>
              <a:rPr lang="en-US" sz="2400" b="1" u="sng" dirty="0">
                <a:hlinkClick r:id="rId4"/>
              </a:rPr>
              <a:t>https://www.cedgreentech.com/</a:t>
            </a:r>
            <a:endParaRPr lang="en-US" sz="2400" b="1" u="sng" dirty="0"/>
          </a:p>
          <a:p>
            <a:r>
              <a:rPr lang="en-US" sz="2400" b="1" dirty="0" err="1"/>
              <a:t>Maxeon</a:t>
            </a:r>
            <a:r>
              <a:rPr lang="en-US" sz="2400" b="1" dirty="0"/>
              <a:t> (</a:t>
            </a:r>
            <a:r>
              <a:rPr lang="en-US" sz="2400" b="1" dirty="0" err="1"/>
              <a:t>Sunpower</a:t>
            </a:r>
            <a:r>
              <a:rPr lang="en-US" sz="2400" b="1" dirty="0"/>
              <a:t>) – Gen II (22.5% efficient), or Gen III (23.9% 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https://maxeon.com/us/solar-panel-products/maxeon-solar-cell-technology	 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661" y="12968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Solar Panels &amp; Cells</a:t>
            </a: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000" b="1" dirty="0" err="1"/>
              <a:t>Unboundsolar</a:t>
            </a:r>
            <a:r>
              <a:rPr lang="en-US" sz="2000" b="1" dirty="0"/>
              <a:t>- </a:t>
            </a:r>
            <a:r>
              <a:rPr lang="en-US" sz="2000" b="1" u="sng" dirty="0">
                <a:hlinkClick r:id="rId2"/>
              </a:rPr>
              <a:t>https://unboundsolar.com/</a:t>
            </a:r>
            <a:endParaRPr lang="en-US" sz="2000" b="1" u="sng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MidNite</a:t>
            </a:r>
            <a:r>
              <a:rPr lang="en-US" sz="2000" b="1" dirty="0"/>
              <a:t> Solar - </a:t>
            </a:r>
            <a:r>
              <a:rPr lang="en-US" sz="2000" b="1" u="sng" dirty="0">
                <a:hlinkClick r:id="rId3"/>
              </a:rPr>
              <a:t>www.midnitesolar.com</a:t>
            </a:r>
            <a:endParaRPr lang="en-US" sz="2000" b="1" dirty="0"/>
          </a:p>
          <a:p>
            <a:r>
              <a:rPr lang="en-US" sz="2000" b="1" dirty="0"/>
              <a:t>	AERL - </a:t>
            </a:r>
            <a:r>
              <a:rPr lang="en-US" sz="2000" b="1" u="sng" dirty="0">
                <a:hlinkClick r:id="rId4"/>
              </a:rPr>
              <a:t>https://www.aerl.com.au/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Genasun</a:t>
            </a:r>
            <a:r>
              <a:rPr lang="en-US" sz="2000" b="1" dirty="0"/>
              <a:t> – </a:t>
            </a:r>
            <a:r>
              <a:rPr lang="en-US" sz="2000" b="1" u="sng" dirty="0">
                <a:hlinkClick r:id="rId5"/>
              </a:rPr>
              <a:t>https://genasun.com</a:t>
            </a:r>
            <a:endParaRPr lang="en-US" sz="2000" b="1" dirty="0"/>
          </a:p>
          <a:p>
            <a:r>
              <a:rPr lang="en-US" sz="2000" b="1" dirty="0"/>
              <a:t>	Outback Power - </a:t>
            </a:r>
            <a:r>
              <a:rPr lang="en-US" sz="2000" b="1" u="sng" dirty="0">
                <a:hlinkClick r:id="rId6"/>
              </a:rPr>
              <a:t>http://www.outbackpower.com</a:t>
            </a:r>
            <a:endParaRPr lang="en-US" sz="2000" b="1" u="sng" dirty="0"/>
          </a:p>
          <a:p>
            <a:r>
              <a:rPr lang="en-US" sz="2000" b="1" dirty="0"/>
              <a:t>	Nomura Co -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Elmar</a:t>
            </a:r>
            <a:r>
              <a:rPr lang="en-US" sz="2400" b="1" dirty="0"/>
              <a:t> - </a:t>
            </a:r>
            <a:r>
              <a:rPr lang="en-US" sz="2000" b="1" u="sng" dirty="0">
                <a:hlinkClick r:id="rId7"/>
              </a:rPr>
              <a:t>https://www.prohelion.com/shop/mppt/elmar-solar-race-mppt/</a:t>
            </a:r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endParaRPr lang="en-US" sz="20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095" y="0"/>
            <a:ext cx="867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51" y="1277791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0" y="1298604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5" y="1205602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27" y="1844217"/>
            <a:ext cx="3043460" cy="1898512"/>
          </a:xfrm>
          <a:prstGeom prst="rect">
            <a:avLst/>
          </a:prstGeom>
        </p:spPr>
      </p:pic>
      <p:pic>
        <p:nvPicPr>
          <p:cNvPr id="1026" name="Picture 2" descr="Solar Car MPP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81" y="1248700"/>
            <a:ext cx="3047262" cy="26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[turn-key lithium battery systems]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PowerSonic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www.powersonic.com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r>
              <a:rPr lang="en-US" sz="1400" dirty="0"/>
              <a:t>	</a:t>
            </a:r>
            <a:r>
              <a:rPr lang="en-US" sz="2400" b="1" dirty="0" err="1"/>
              <a:t>Unboundsolar</a:t>
            </a:r>
            <a:r>
              <a:rPr lang="en-US" sz="2400" b="1" dirty="0"/>
              <a:t>- </a:t>
            </a:r>
            <a:r>
              <a:rPr lang="en-US" sz="2400" b="1" u="sng" dirty="0">
                <a:hlinkClick r:id="rId7"/>
              </a:rPr>
              <a:t>https://unboundsolar.com/</a:t>
            </a:r>
            <a:endParaRPr lang="en-US" sz="2400" b="1" u="sng" dirty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3028" y="-97971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3" y="744609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4583931"/>
            <a:ext cx="1180113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http://www.mitsuba.co.jp/english/products/solarcarandev</a:t>
            </a:r>
            <a:endParaRPr lang="en-US" sz="2000" b="1" u="sng" dirty="0"/>
          </a:p>
          <a:p>
            <a:r>
              <a:rPr lang="en-US" sz="2400" b="1" dirty="0"/>
              <a:t> 	Nomura Co – </a:t>
            </a:r>
            <a:r>
              <a:rPr lang="en-US" sz="2400" b="1" dirty="0">
                <a:hlinkClick r:id="rId7"/>
              </a:rPr>
              <a:t>www.facebook.com/nomuraco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3" y="558578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1" y="2795574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5" y="590155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44" y="2497187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8" y="736608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92" y="2795574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78" y="558578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6" y="1381540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231267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4872" y="-41726"/>
            <a:ext cx="769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Motors and Controllers</a:t>
            </a: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0"/>
              </a:rPr>
              <a:t>www.etrailer.com</a:t>
            </a:r>
            <a:endParaRPr lang="en-US" sz="1400" b="1" u="sng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257" y="13554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Switches, Disconnects, Lights, Fuses &amp; Wire</a:t>
            </a: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441" y="0"/>
            <a:ext cx="11282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http://www.custommotorcyclesprockets.com/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36" y="13554"/>
            <a:ext cx="10209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310" y="0"/>
            <a:ext cx="11158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A974C1274824886B7C1D7F18C2EF9" ma:contentTypeVersion="11" ma:contentTypeDescription="Create a new document." ma:contentTypeScope="" ma:versionID="c3198d0ce0ee43b1cf72e39396ff1e20">
  <xsd:schema xmlns:xsd="http://www.w3.org/2001/XMLSchema" xmlns:xs="http://www.w3.org/2001/XMLSchema" xmlns:p="http://schemas.microsoft.com/office/2006/metadata/properties" xmlns:ns3="8ebd4de4-162b-45bb-9b94-7148520c90c1" xmlns:ns4="4e3ec0a7-1839-4756-abdc-b433067a7f97" targetNamespace="http://schemas.microsoft.com/office/2006/metadata/properties" ma:root="true" ma:fieldsID="191d2c947e9e9f0be28797cf1f88d736" ns3:_="" ns4:_="">
    <xsd:import namespace="8ebd4de4-162b-45bb-9b94-7148520c90c1"/>
    <xsd:import namespace="4e3ec0a7-1839-4756-abdc-b433067a7f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d4de4-162b-45bb-9b94-7148520c90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ec0a7-1839-4756-abdc-b433067a7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F9571-19A7-4FF7-B0FB-87E35D9AF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d4de4-162b-45bb-9b94-7148520c90c1"/>
    <ds:schemaRef ds:uri="4e3ec0a7-1839-4756-abdc-b433067a7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8BC49F-2127-4019-8F6B-D3FCC75D3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17502-0CED-417F-91E8-E553C59E6023}">
  <ds:schemaRefs>
    <ds:schemaRef ds:uri="http://www.w3.org/XML/1998/namespace"/>
    <ds:schemaRef ds:uri="4e3ec0a7-1839-4756-abdc-b433067a7f97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8ebd4de4-162b-45bb-9b94-7148520c90c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16961</TotalTime>
  <Words>1180</Words>
  <Application>Microsoft Office PowerPoint</Application>
  <PresentationFormat>Widescreen</PresentationFormat>
  <Paragraphs>182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Pitts, Joel</cp:lastModifiedBy>
  <cp:revision>67</cp:revision>
  <dcterms:created xsi:type="dcterms:W3CDTF">2018-01-12T18:04:25Z</dcterms:created>
  <dcterms:modified xsi:type="dcterms:W3CDTF">2022-01-14T22:41:52Z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0x010100E19A974C1274824886B7C1D7F18C2EF9</vt:lpwstr>
  </property>
</Properties>
</file>